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5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3"/>
      <p:bold r:id="rId24"/>
    </p:embeddedFont>
    <p:embeddedFont>
      <p:font typeface="Muli Light" panose="02020500000000000000" charset="0"/>
      <p:regular r:id="rId25"/>
      <p:bold r:id="rId26"/>
      <p:italic r:id="rId27"/>
      <p:boldItalic r:id="rId28"/>
    </p:embeddedFont>
    <p:embeddedFont>
      <p:font typeface="Amatic SC" panose="02020500000000000000" charset="-79"/>
      <p:regular r:id="rId29"/>
      <p:bold r:id="rId30"/>
    </p:embeddedFont>
    <p:embeddedFont>
      <p:font typeface="Aharoni" panose="02020500000000000000" charset="-79"/>
      <p:bold r:id="rId31"/>
    </p:embeddedFont>
    <p:embeddedFont>
      <p:font typeface="Microsoft Yi Baiti" panose="03000500000000000000" pitchFamily="66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3"/>
    <a:srgbClr val="F6DEDE"/>
    <a:srgbClr val="CDBCB5"/>
    <a:srgbClr val="D7CAC4"/>
    <a:srgbClr val="B5D4E9"/>
    <a:srgbClr val="C7C7C7"/>
    <a:srgbClr val="C3CED9"/>
    <a:srgbClr val="C9E4B4"/>
    <a:srgbClr val="C0E78D"/>
    <a:srgbClr val="DB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>
      <p:cViewPr varScale="1">
        <p:scale>
          <a:sx n="144" d="100"/>
          <a:sy n="144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252206549336E-2"/>
          <c:y val="3.1491668120648478E-2"/>
          <c:w val="0.74796803083169749"/>
          <c:h val="0.90558225321645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工作表1!$G$11</c:f>
              <c:strCache>
                <c:ptCount val="1"/>
                <c:pt idx="0">
                  <c:v>　出生人數</c:v>
                </c:pt>
              </c:strCache>
            </c:strRef>
          </c:tx>
          <c:spPr>
            <a:solidFill>
              <a:srgbClr val="F2D58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工作表1!$G$12:$G$15</c:f>
              <c:numCache>
                <c:formatCode>General</c:formatCode>
                <c:ptCount val="4"/>
                <c:pt idx="0">
                  <c:v>213598</c:v>
                </c:pt>
                <c:pt idx="1">
                  <c:v>208440</c:v>
                </c:pt>
                <c:pt idx="2">
                  <c:v>193844</c:v>
                </c:pt>
                <c:pt idx="3">
                  <c:v>181601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1-4A0A-9D53-E21189A125AE}"/>
            </c:ext>
          </c:extLst>
        </c:ser>
        <c:ser>
          <c:idx val="1"/>
          <c:order val="1"/>
          <c:tx>
            <c:strRef>
              <c:f>工作表1!$H$11</c:f>
              <c:strCache>
                <c:ptCount val="1"/>
                <c:pt idx="0">
                  <c:v>　手冊配送數</c:v>
                </c:pt>
              </c:strCache>
            </c:strRef>
          </c:tx>
          <c:spPr>
            <a:solidFill>
              <a:srgbClr val="F9F2B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工作表1!$H$12:$H$15</c:f>
              <c:numCache>
                <c:formatCode>General</c:formatCode>
                <c:ptCount val="4"/>
                <c:pt idx="0">
                  <c:v>59572.482199999999</c:v>
                </c:pt>
                <c:pt idx="1">
                  <c:v>131942.51999999999</c:v>
                </c:pt>
                <c:pt idx="2">
                  <c:v>125630.29640000001</c:v>
                </c:pt>
                <c:pt idx="3">
                  <c:v>150002.42600000001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1-4A0A-9D53-E21189A12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7650016"/>
        <c:axId val="-2067652192"/>
      </c:barChart>
      <c:catAx>
        <c:axId val="-206765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67652192"/>
        <c:crosses val="autoZero"/>
        <c:auto val="1"/>
        <c:lblAlgn val="ctr"/>
        <c:lblOffset val="100"/>
        <c:noMultiLvlLbl val="0"/>
      </c:catAx>
      <c:valAx>
        <c:axId val="-2067652192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67650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868144" y="322325"/>
            <a:ext cx="2376264" cy="455359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11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" y="348380"/>
            <a:ext cx="8043402" cy="45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4" y="1227693"/>
            <a:ext cx="8509312" cy="26881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會提醒家長們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改善手冊無法即時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給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父母新資訊的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讓父母們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能在討論版分享</a:t>
              </a:r>
              <a:endParaRPr lang="zh-TW" alt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715617" y="1851670"/>
            <a:ext cx="7751609" cy="2808312"/>
            <a:chOff x="715617" y="1851670"/>
            <a:chExt cx="7751609" cy="28083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6" y="2538251"/>
              <a:ext cx="1035354" cy="1833699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02" y="2594733"/>
              <a:ext cx="3384376" cy="1651577"/>
            </a:xfrm>
            <a:prstGeom prst="rect">
              <a:avLst/>
            </a:prstGeom>
          </p:spPr>
        </p:pic>
        <p:sp>
          <p:nvSpPr>
            <p:cNvPr id="12" name="Google Shape;272;p33"/>
            <p:cNvSpPr/>
            <p:nvPr/>
          </p:nvSpPr>
          <p:spPr>
            <a:xfrm>
              <a:off x="6451002" y="1851670"/>
              <a:ext cx="2016224" cy="2808312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2"/>
            <p:cNvSpPr/>
            <p:nvPr/>
          </p:nvSpPr>
          <p:spPr>
            <a:xfrm>
              <a:off x="4887554" y="2181064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0;p34"/>
            <p:cNvSpPr/>
            <p:nvPr/>
          </p:nvSpPr>
          <p:spPr>
            <a:xfrm>
              <a:off x="715617" y="2476399"/>
              <a:ext cx="3636799" cy="218358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155" y="2105856"/>
              <a:ext cx="1725262" cy="230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449149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希望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BABYHUB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能包含所有媽媽手冊的功能，並更方便使用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與使用者行事曆合併，能清楚一覽事項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合作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，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參考，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5530127" y="1959448"/>
            <a:ext cx="660601" cy="67196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355264" y="1059582"/>
            <a:ext cx="446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9600" dirty="0">
                <a:solidFill>
                  <a:srgbClr val="F6DEDE"/>
                </a:solidFill>
              </a:rPr>
              <a:t>Thanks</a:t>
            </a:r>
            <a:r>
              <a:rPr lang="en" altLang="zh-TW" sz="96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9600" dirty="0">
                <a:solidFill>
                  <a:srgbClr val="F6DEDE"/>
                </a:solidFill>
                <a:sym typeface="Muli Light"/>
              </a:rPr>
              <a:t>❤</a:t>
            </a:r>
            <a:endParaRPr sz="96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" name="Google Shape;109;p19"/>
          <p:cNvSpPr txBox="1">
            <a:spLocks/>
          </p:cNvSpPr>
          <p:nvPr/>
        </p:nvSpPr>
        <p:spPr>
          <a:xfrm>
            <a:off x="4355264" y="1969767"/>
            <a:ext cx="1895519" cy="8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4400" dirty="0" smtClean="0">
                <a:solidFill>
                  <a:srgbClr val="CBCBD3"/>
                </a:solidFill>
              </a:rPr>
              <a:t>BABYHUB</a:t>
            </a:r>
            <a:endParaRPr lang="en-US" sz="4400" dirty="0">
              <a:solidFill>
                <a:srgbClr val="CBCBD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8673" y="27034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800" b="1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  <a:sym typeface="Amatic SC"/>
              </a:rPr>
              <a:t>108509</a:t>
            </a:r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328725" y="3042089"/>
            <a:ext cx="1970755" cy="14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</a:t>
            </a:r>
            <a:r>
              <a:rPr lang="en-US" altLang="zh-TW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1800" b="0" dirty="0" smtClean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1800" b="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晴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綺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sp>
        <p:nvSpPr>
          <p:cNvPr id="14" name="Google Shape;114;p19"/>
          <p:cNvSpPr/>
          <p:nvPr/>
        </p:nvSpPr>
        <p:spPr>
          <a:xfrm rot="1409619">
            <a:off x="7778498" y="3102278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5" name="Google Shape;114;p19"/>
          <p:cNvSpPr/>
          <p:nvPr/>
        </p:nvSpPr>
        <p:spPr>
          <a:xfrm rot="20904689">
            <a:off x="7177101" y="3976106"/>
            <a:ext cx="500071" cy="4859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" name="Google Shape;114;p19"/>
          <p:cNvSpPr/>
          <p:nvPr/>
        </p:nvSpPr>
        <p:spPr>
          <a:xfrm rot="1409619">
            <a:off x="3100981" y="3114569"/>
            <a:ext cx="193543" cy="18807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42050" y="411510"/>
            <a:ext cx="6667424" cy="4436094"/>
            <a:chOff x="1259632" y="367904"/>
            <a:chExt cx="6667424" cy="4436094"/>
          </a:xfrm>
        </p:grpSpPr>
        <p:grpSp>
          <p:nvGrpSpPr>
            <p:cNvPr id="55" name="群組 54"/>
            <p:cNvGrpSpPr/>
            <p:nvPr/>
          </p:nvGrpSpPr>
          <p:grpSpPr>
            <a:xfrm>
              <a:off x="1259632" y="367904"/>
              <a:ext cx="6667424" cy="4436094"/>
              <a:chOff x="0" y="0"/>
              <a:chExt cx="5608026" cy="3731236"/>
            </a:xfrm>
          </p:grpSpPr>
          <p:graphicFrame>
            <p:nvGraphicFramePr>
              <p:cNvPr id="56" name="圖表 5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4304256"/>
                  </p:ext>
                </p:extLst>
              </p:nvPr>
            </p:nvGraphicFramePr>
            <p:xfrm>
              <a:off x="0" y="0"/>
              <a:ext cx="5608026" cy="37312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57" name="橢圓 56"/>
              <p:cNvSpPr/>
              <p:nvPr/>
            </p:nvSpPr>
            <p:spPr>
              <a:xfrm>
                <a:off x="4834570" y="1695863"/>
                <a:ext cx="124558" cy="124558"/>
              </a:xfrm>
              <a:prstGeom prst="ellipse">
                <a:avLst/>
              </a:prstGeom>
              <a:solidFill>
                <a:srgbClr val="F2D58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4834570" y="1884444"/>
                <a:ext cx="124558" cy="124558"/>
              </a:xfrm>
              <a:prstGeom prst="ellipse">
                <a:avLst/>
              </a:prstGeom>
              <a:solidFill>
                <a:srgbClr val="F9F2B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cxnSp>
            <p:nvCxnSpPr>
              <p:cNvPr id="59" name="直線接點 58"/>
              <p:cNvCxnSpPr/>
              <p:nvPr/>
            </p:nvCxnSpPr>
            <p:spPr>
              <a:xfrm>
                <a:off x="472324" y="97244"/>
                <a:ext cx="0" cy="346025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423966" y="3488970"/>
                <a:ext cx="4239657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6057158" y="2118980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82.6%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806040" y="2528678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64.81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563888" y="2427734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63.3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85760" y="3579862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27.89%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62685" r="68062"/>
          <a:stretch/>
        </p:blipFill>
        <p:spPr>
          <a:xfrm>
            <a:off x="1292868" y="3303859"/>
            <a:ext cx="1368152" cy="1712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r="72843" b="76553"/>
          <a:stretch/>
        </p:blipFill>
        <p:spPr>
          <a:xfrm>
            <a:off x="1508892" y="259047"/>
            <a:ext cx="936104" cy="10757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5" t="62685"/>
          <a:stretch/>
        </p:blipFill>
        <p:spPr>
          <a:xfrm>
            <a:off x="7305562" y="3035945"/>
            <a:ext cx="1296454" cy="1712014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8" idx="1"/>
          </p:cNvCxnSpPr>
          <p:nvPr/>
        </p:nvCxnSpPr>
        <p:spPr>
          <a:xfrm>
            <a:off x="5364088" y="2715766"/>
            <a:ext cx="1941474" cy="1176186"/>
          </a:xfrm>
          <a:prstGeom prst="straightConnector1">
            <a:avLst/>
          </a:prstGeom>
          <a:ln w="88900" cmpd="sng">
            <a:solidFill>
              <a:srgbClr val="CDBCB5"/>
            </a:solidFill>
            <a:prstDash val="solid"/>
            <a:round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323528" y="1313448"/>
            <a:ext cx="3225507" cy="2087679"/>
            <a:chOff x="323528" y="1313448"/>
            <a:chExt cx="3225507" cy="2087679"/>
          </a:xfrm>
        </p:grpSpPr>
        <p:grpSp>
          <p:nvGrpSpPr>
            <p:cNvPr id="38" name="群組 37"/>
            <p:cNvGrpSpPr/>
            <p:nvPr/>
          </p:nvGrpSpPr>
          <p:grpSpPr>
            <a:xfrm>
              <a:off x="323528" y="1313448"/>
              <a:ext cx="1327780" cy="538222"/>
              <a:chOff x="386049" y="1313448"/>
              <a:chExt cx="1327780" cy="538222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386049" y="1457904"/>
                <a:ext cx="1327780" cy="393766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成長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數據正常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472994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回傳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39" name="群組 38"/>
            <p:cNvGrpSpPr/>
            <p:nvPr/>
          </p:nvGrpSpPr>
          <p:grpSpPr>
            <a:xfrm>
              <a:off x="323528" y="1913394"/>
              <a:ext cx="1327780" cy="730364"/>
              <a:chOff x="386049" y="1313448"/>
              <a:chExt cx="1327780" cy="730364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施打的疫苗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達成的里程碑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" name="群組 40"/>
              <p:cNvGrpSpPr/>
              <p:nvPr/>
            </p:nvGrpSpPr>
            <p:grpSpPr>
              <a:xfrm>
                <a:off x="472994" y="1313448"/>
                <a:ext cx="543739" cy="307777"/>
                <a:chOff x="493531" y="1509176"/>
                <a:chExt cx="564300" cy="307777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93531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提</a:t>
                  </a:r>
                  <a:r>
                    <a:rPr lang="zh-TW" altLang="en-US" dirty="0"/>
                    <a:t>醒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44" name="群組 43"/>
            <p:cNvGrpSpPr/>
            <p:nvPr/>
          </p:nvGrpSpPr>
          <p:grpSpPr>
            <a:xfrm>
              <a:off x="323528" y="2670763"/>
              <a:ext cx="1327780" cy="730364"/>
              <a:chOff x="386049" y="1313448"/>
              <a:chExt cx="1327780" cy="730364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小孩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教育</a:t>
                </a: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孕期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知識</a:t>
                </a:r>
              </a:p>
            </p:txBody>
          </p:sp>
          <p:grpSp>
            <p:nvGrpSpPr>
              <p:cNvPr id="46" name="群組 45"/>
              <p:cNvGrpSpPr/>
              <p:nvPr/>
            </p:nvGrpSpPr>
            <p:grpSpPr>
              <a:xfrm>
                <a:off x="472992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推</a:t>
                  </a:r>
                  <a:r>
                    <a:rPr lang="zh-TW" altLang="en-US" dirty="0"/>
                    <a:t>播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73" name="群組 72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2344332" y="1920317"/>
                <a:ext cx="1204703" cy="9320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已施打疫苗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已達成里程碑</a:t>
                </a: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2549188" y="1004192"/>
            <a:ext cx="1618329" cy="1124980"/>
            <a:chOff x="2549188" y="1004192"/>
            <a:chExt cx="1618329" cy="1124980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6350891" y="302686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提供資料</a:t>
            </a:r>
            <a:endParaRPr lang="zh-TW" altLang="en-US" sz="1200" dirty="0"/>
          </a:p>
        </p:txBody>
      </p:sp>
      <p:grpSp>
        <p:nvGrpSpPr>
          <p:cNvPr id="75" name="群組 74"/>
          <p:cNvGrpSpPr/>
          <p:nvPr/>
        </p:nvGrpSpPr>
        <p:grpSpPr>
          <a:xfrm>
            <a:off x="2461401" y="3611592"/>
            <a:ext cx="4774895" cy="688350"/>
            <a:chOff x="2461401" y="3611592"/>
            <a:chExt cx="4774895" cy="688350"/>
          </a:xfrm>
        </p:grpSpPr>
        <p:cxnSp>
          <p:nvCxnSpPr>
            <p:cNvPr id="11" name="直線單箭頭接點 10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紀錄、疫苗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施打、里程碑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討論區、孕期知識、小孩教育</a:t>
              </a: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174212" y="1709932"/>
            <a:ext cx="1189876" cy="1296144"/>
            <a:chOff x="4174212" y="1709932"/>
            <a:chExt cx="1189876" cy="12961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0" t="29821" r="37535" b="43497"/>
            <a:stretch/>
          </p:blipFill>
          <p:spPr>
            <a:xfrm>
              <a:off x="4207341" y="1709932"/>
              <a:ext cx="1080120" cy="1224136"/>
            </a:xfrm>
            <a:prstGeom prst="rect">
              <a:avLst/>
            </a:prstGeom>
          </p:spPr>
        </p:pic>
        <p:sp>
          <p:nvSpPr>
            <p:cNvPr id="63" name="橢圓 62"/>
            <p:cNvSpPr/>
            <p:nvPr/>
          </p:nvSpPr>
          <p:spPr>
            <a:xfrm>
              <a:off x="4174212" y="2044962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5205219" y="2862060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7304706" y="245586"/>
            <a:ext cx="1317832" cy="1517213"/>
            <a:chOff x="7304706" y="245586"/>
            <a:chExt cx="1317832" cy="15172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1" r="3280" b="66931"/>
            <a:stretch/>
          </p:blipFill>
          <p:spPr>
            <a:xfrm>
              <a:off x="7398402" y="245586"/>
              <a:ext cx="1224136" cy="1517213"/>
            </a:xfrm>
            <a:prstGeom prst="rect">
              <a:avLst/>
            </a:prstGeom>
          </p:spPr>
        </p:pic>
        <p:sp>
          <p:nvSpPr>
            <p:cNvPr id="66" name="橢圓 65"/>
            <p:cNvSpPr/>
            <p:nvPr/>
          </p:nvSpPr>
          <p:spPr>
            <a:xfrm>
              <a:off x="7304706" y="1476599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287461" y="1004193"/>
            <a:ext cx="2110941" cy="1317807"/>
            <a:chOff x="5287461" y="1004193"/>
            <a:chExt cx="2110941" cy="1317807"/>
          </a:xfrm>
        </p:grpSpPr>
        <p:sp>
          <p:nvSpPr>
            <p:cNvPr id="60" name="矩形 59"/>
            <p:cNvSpPr/>
            <p:nvPr/>
          </p:nvSpPr>
          <p:spPr>
            <a:xfrm>
              <a:off x="5524585" y="1202320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資料、管理</a:t>
              </a:r>
              <a:endParaRPr lang="zh-TW" altLang="en-US" sz="1200" dirty="0"/>
            </a:p>
          </p:txBody>
        </p:sp>
        <p:cxnSp>
          <p:nvCxnSpPr>
            <p:cNvPr id="15" name="直線單箭頭接點 14"/>
            <p:cNvCxnSpPr>
              <a:stCxn id="3" idx="3"/>
              <a:endCxn id="7" idx="1"/>
            </p:cNvCxnSpPr>
            <p:nvPr/>
          </p:nvCxnSpPr>
          <p:spPr>
            <a:xfrm flipV="1">
              <a:off x="5287461" y="1004193"/>
              <a:ext cx="2110941" cy="131780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40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廷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79530" y="374595"/>
            <a:ext cx="6984940" cy="4373364"/>
            <a:chOff x="1244299" y="224678"/>
            <a:chExt cx="10116479" cy="63340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6" y="224678"/>
              <a:ext cx="9508274" cy="633406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338350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合作夥伴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42458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關鍵活動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04014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價值主張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5571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顧客關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968690" y="356834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目標客群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59578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關鍵資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339396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通路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60226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收入來源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797" y="2016059"/>
              <a:ext cx="2415399" cy="2421140"/>
            </a:xfrm>
            <a:prstGeom prst="rect">
              <a:avLst/>
            </a:prstGeom>
            <a:effectLst>
              <a:outerShdw blurRad="1270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1471355" y="936913"/>
              <a:ext cx="1208665" cy="12035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醫生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衛生署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</a:t>
              </a:r>
              <a:r>
                <a:rPr lang="zh-TW" altLang="en-US" sz="1600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778611" y="1016287"/>
              <a:ext cx="1864881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紀錄育兒生活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吸收育兒知識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598555" y="1016287"/>
              <a:ext cx="2640209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提供更便利的平台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代替傳統手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冊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55821" y="3375200"/>
              <a:ext cx="1830384" cy="16938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軟硬體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客戶數據庫</a:t>
              </a:r>
              <a:endPara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專站開發人</a:t>
              </a:r>
              <a:r>
                <a:rPr lang="zh-TW" altLang="en-US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263746" y="936913"/>
              <a:ext cx="1576180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使用者回饋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系統改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善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38516" y="967741"/>
              <a:ext cx="1828491" cy="10698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孕婦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新生兒父母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幼童</a:t>
              </a:r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71904" y="3663566"/>
              <a:ext cx="1450372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</a:p>
            <a:p>
              <a:pPr algn="ctr"/>
              <a:r>
                <a:rPr lang="en-US" altLang="zh-TW" b="1" dirty="0" err="1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60226" y="5583976"/>
              <a:ext cx="4128012" cy="84694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免費</a:t>
              </a:r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(Free)</a:t>
              </a:r>
            </a:p>
            <a:p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嬰兒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用品廠商可刊登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1" r="14884"/>
            <a:stretch/>
          </p:blipFill>
          <p:spPr>
            <a:xfrm>
              <a:off x="9215351" y="2161095"/>
              <a:ext cx="2145427" cy="302577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0" r="18490"/>
            <a:stretch/>
          </p:blipFill>
          <p:spPr>
            <a:xfrm flipH="1">
              <a:off x="1244299" y="2059536"/>
              <a:ext cx="1105593" cy="3094514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774" y="3401771"/>
              <a:ext cx="706986" cy="578957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986" y="1623713"/>
              <a:ext cx="1402113" cy="1189672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">
              <a:off x="3585249" y="1650229"/>
              <a:ext cx="1108852" cy="1086484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338350" y="5603909"/>
              <a:ext cx="3905404" cy="4903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架設平台的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力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、時間成本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8350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成本結構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569" y="5013880"/>
              <a:ext cx="1034290" cy="973448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5" t="19785" r="23612" b="18986"/>
            <a:stretch/>
          </p:blipFill>
          <p:spPr>
            <a:xfrm rot="1562145">
              <a:off x="9573241" y="5389500"/>
              <a:ext cx="812378" cy="1000136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78" y="4295601"/>
              <a:ext cx="1066932" cy="1069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1976</TotalTime>
  <Words>495</Words>
  <Application>Microsoft Office PowerPoint</Application>
  <PresentationFormat>如螢幕大小 (16:9)</PresentationFormat>
  <Paragraphs>150</Paragraphs>
  <Slides>19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微軟正黑體</vt:lpstr>
      <vt:lpstr>Arial</vt:lpstr>
      <vt:lpstr>Muli Light</vt:lpstr>
      <vt:lpstr>Adobe Hebrew</vt:lpstr>
      <vt:lpstr>Amatic SC</vt:lpstr>
      <vt:lpstr>Aharoni</vt:lpstr>
      <vt:lpstr>Microsoft Yi Baiti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173</cp:revision>
  <dcterms:modified xsi:type="dcterms:W3CDTF">2019-05-30T09:27:15Z</dcterms:modified>
</cp:coreProperties>
</file>